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7" r:id="rId2"/>
    <p:sldId id="298" r:id="rId3"/>
    <p:sldId id="258" r:id="rId4"/>
    <p:sldId id="301" r:id="rId5"/>
    <p:sldId id="259" r:id="rId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F752E754-587D-4FA3-9FCB-CDB1078295A9}">
          <p14:sldIdLst>
            <p14:sldId id="257"/>
            <p14:sldId id="298"/>
            <p14:sldId id="258"/>
            <p14:sldId id="301"/>
          </p14:sldIdLst>
        </p14:section>
        <p14:section name="Sección sin título" id="{76654E60-DE1E-4F30-987B-7FC7871CA9DE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66"/>
    <a:srgbClr val="43434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89" d="100"/>
          <a:sy n="89" d="100"/>
        </p:scale>
        <p:origin x="61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FEFC0-03D9-44B1-82D8-3A15BFD494C8}" type="datetimeFigureOut">
              <a:rPr lang="es-CO" smtClean="0"/>
              <a:t>24/05/2025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10961-B872-4218-82F8-ED0229B11AF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23703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4712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28607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1074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D4752B-4B83-4CBD-8F6F-3963872F31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491FA0-29E5-4800-8FD3-235EBF29D5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CA75452-A7AD-40F7-B0C4-CFAFF267A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24/05/2025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9B7133-E1DA-49E5-A20D-3DC0466FF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BD47F1-31E6-42B2-933F-7DC883673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5303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BDABC1-44B5-4F93-84EC-41C6EAD6B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F29FDB8-4CE3-4EF8-8256-881AFDE3B2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9E1BBC-83A8-4FB5-A98C-9B25147A3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24/05/2025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4854A90-7C7F-44B4-AFA3-D5F9E2BDD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3F9F65-BC95-4E96-9399-50450D8C5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80183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A85CC04-24CD-4B9D-989A-15D9146748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4D1B5B5-B4BB-4504-8A82-9B4BA407B8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61DF552-CED2-46BE-8387-433093B32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24/05/2025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731BA71-8B71-4075-B885-7F5B5542B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2EC747-24B3-4F4E-9287-43B69EDE9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75084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AEDC95-67FC-4B03-8ACC-9656F4BA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799042-9B99-4B9F-8622-6588F9BBC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10E2DB-6436-4AFF-9B5E-247CCC77E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24/05/2025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151018-69BC-45C9-9CC7-5F4308017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39F4CC-D6DE-4A6C-A3C5-A3EC206C3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61625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31C25-AEBA-4BE1-A8AC-70EBE27F4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AEDF9A6-FB6F-4191-A286-7ACF1C90BA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8A9C1E-E71C-4C29-AE0C-AD211FF54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24/05/2025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8E01EAB-512A-43D3-9392-67D20B927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44954E-CA15-4017-822C-A00EBC85D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07345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EB634-5AFC-45C4-AD12-C5358D7A6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30FDEF-C5E9-4B0D-B55E-4DCABDED8C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1D9CC05-B4BF-4CC0-81FD-1B9E23C3C9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03817F4-E5A5-45A9-B30D-3BCC6497B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24/05/2025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D749F9E-1C53-4A33-B4D9-45F118613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4531172-DA79-44D6-81D0-CC09F74CC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71710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675F54-8B1B-41F3-961B-C1E9D7F37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BF2E314-FF0E-4B07-A475-D1EEA0BFC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3CDCD58-9594-4D4F-9F46-293B61DC64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76B8D46-E811-4B6C-8830-A6F602614F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146F8F7-05D2-46A2-ADE7-67F42EA835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E3EB991-F59B-43C3-B198-F605F8948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24/05/2025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8535E33-8BAC-42A0-A173-7A3858929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5C5C324-C9AA-4338-8142-897D59702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65270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413C6F-CFB1-440D-94E0-0F22B08BB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6EEF7ED-F54D-43B5-BAA3-88B04872B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24/05/2025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52575DB-F052-44DE-9C5B-7A9C39660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806963E-2254-4F0F-9BAF-D40E68650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8051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ED7B21F-07DB-417E-9BFF-F4D5641EC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24/05/2025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0508AE8-564B-4B81-93A1-B39B0E03E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C4CCE21-D485-498B-81F5-291F8A891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77195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AC354D-8FE7-4735-A346-B1155EF85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636428-0EB7-48E6-88C0-982E4CE9D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2340636-3468-4441-A10C-044B6AF44D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5B424CB-1230-4C80-8A76-8EE2C0172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24/05/2025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DB951D0-ACE8-4274-B14C-80EDF0789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C5EC1FD-CC07-4EB9-B7B4-21777C2B6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04003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C70AA4-F19E-432B-8361-E6DB07BEB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9D5857E-D3F6-4014-831F-84C72F3041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786B9E7-D42E-4BAD-B2FE-FA8548147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AC6336-42B6-43D3-8D5C-162A112EF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24/05/2025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7D18C57-91D8-4B6A-81E4-BCA1F9E83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CF80A3C-FF67-4BE1-920A-6495D67A3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7466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3011E56-FC70-4236-A4FD-970A7EF7E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77EDF23-770B-4B51-A598-7B18E19BBF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574CAD-5B73-43E9-9EDC-A404B34F28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BE92C-5A84-432B-8323-0297EAD04173}" type="datetimeFigureOut">
              <a:rPr lang="es-CO" smtClean="0"/>
              <a:t>24/05/2025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07D5B3-9F67-4856-BD8B-E8D83F6A14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E49F9E-6BEB-4842-BF26-92C54898D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2695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loudskillsboost.google/public_profiles/c7e7936c-3e37-4bad-b822-74d40c49d0db" TargetMode="External"/><Relationship Id="rId3" Type="http://schemas.openxmlformats.org/officeDocument/2006/relationships/image" Target="../media/image2.jpg"/><Relationship Id="rId7" Type="http://schemas.openxmlformats.org/officeDocument/2006/relationships/hyperlink" Target="https://www.credly.com/go/p3Uwht36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jairoseoanes@unicesar.edu.co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jp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70843" y="5148092"/>
            <a:ext cx="1139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ESPECIALIZACION EN INGENIERIA DE SOFTWARE</a:t>
            </a:r>
          </a:p>
          <a:p>
            <a:r>
              <a:rPr lang="es-ES" sz="2400" b="1" dirty="0">
                <a:solidFill>
                  <a:srgbClr val="66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MODULO PATRONES DE DISEÑO DE SOFTWARE</a:t>
            </a:r>
            <a:endParaRPr lang="es-CO" sz="2400" b="1" dirty="0">
              <a:solidFill>
                <a:srgbClr val="66FF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733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373301" y="1512475"/>
            <a:ext cx="25515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DOCENTE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46BCA40-5E63-4666-B61E-950A09CACD7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83" y="2232987"/>
            <a:ext cx="1905001" cy="1938345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55F53470-EB51-4629-BF9A-8D46E896D7BB}"/>
              </a:ext>
            </a:extLst>
          </p:cNvPr>
          <p:cNvSpPr/>
          <p:nvPr/>
        </p:nvSpPr>
        <p:spPr>
          <a:xfrm>
            <a:off x="300055" y="4372294"/>
            <a:ext cx="26569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JAIRO FRANCISCO </a:t>
            </a:r>
          </a:p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SEOANES LEON</a:t>
            </a:r>
            <a:endParaRPr lang="es-CO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32BFFA08-D052-44ED-AFDE-92C8E1AB8019}"/>
              </a:ext>
            </a:extLst>
          </p:cNvPr>
          <p:cNvSpPr/>
          <p:nvPr/>
        </p:nvSpPr>
        <p:spPr>
          <a:xfrm>
            <a:off x="266924" y="5203291"/>
            <a:ext cx="27232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jairoseoanes@unicesar.edu.co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(300) 600 06 70</a:t>
            </a:r>
            <a:endParaRPr lang="es-CO" sz="1400" dirty="0"/>
          </a:p>
        </p:txBody>
      </p:sp>
      <p:graphicFrame>
        <p:nvGraphicFramePr>
          <p:cNvPr id="16" name="Tabla 15">
            <a:extLst>
              <a:ext uri="{FF2B5EF4-FFF2-40B4-BE49-F238E27FC236}">
                <a16:creationId xmlns:a16="http://schemas.microsoft.com/office/drawing/2014/main" id="{2F86DACD-D34E-4976-950E-8DBECE5AF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575012"/>
              </p:ext>
            </p:extLst>
          </p:nvPr>
        </p:nvGraphicFramePr>
        <p:xfrm>
          <a:off x="3390181" y="178214"/>
          <a:ext cx="8617789" cy="1243363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617789">
                  <a:extLst>
                    <a:ext uri="{9D8B030D-6E8A-4147-A177-3AD203B41FA5}">
                      <a16:colId xmlns:a16="http://schemas.microsoft.com/office/drawing/2014/main" val="3037044111"/>
                    </a:ext>
                  </a:extLst>
                </a:gridCol>
              </a:tblGrid>
              <a:tr h="568612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2400" b="1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Educación formal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CO" sz="4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199199"/>
                  </a:ext>
                </a:extLst>
              </a:tr>
              <a:tr h="3817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dirty="0">
                          <a:effectLst/>
                        </a:rPr>
                        <a:t>Ingeniero de sistemas</a:t>
                      </a:r>
                      <a:r>
                        <a:rPr lang="es-CO" sz="1400" dirty="0">
                          <a:effectLst/>
                        </a:rPr>
                        <a:t>, Universidad Popular del Cesar sede Valledupar,  </a:t>
                      </a:r>
                      <a:r>
                        <a:rPr lang="es-CO" sz="1400" kern="1200" dirty="0">
                          <a:effectLst/>
                        </a:rPr>
                        <a:t>Feb 2002 – Jun 2009.</a:t>
                      </a:r>
                    </a:p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dirty="0">
                          <a:effectLst/>
                        </a:rPr>
                        <a:t>MsC en Ingeniería de Sistemas y Computación</a:t>
                      </a:r>
                      <a:r>
                        <a:rPr lang="es-CO" sz="1400" dirty="0">
                          <a:effectLst/>
                        </a:rPr>
                        <a:t>, </a:t>
                      </a:r>
                      <a:r>
                        <a:rPr lang="es-CO" sz="1400" kern="1200" dirty="0">
                          <a:effectLst/>
                        </a:rPr>
                        <a:t>Universidad Nacional de Colombia, Bogotá, Feb 2011 – Mar 2015</a:t>
                      </a:r>
                    </a:p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PhD Ciencia, Tecnologia e innovación, Urbe, Venezuela, Mayo 2024</a:t>
                      </a:r>
                      <a:endParaRPr lang="es-CO" sz="1800" b="1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93783"/>
                  </a:ext>
                </a:extLst>
              </a:tr>
            </a:tbl>
          </a:graphicData>
        </a:graphic>
      </p:graphicFrame>
      <p:graphicFrame>
        <p:nvGraphicFramePr>
          <p:cNvPr id="25" name="Tabla 24">
            <a:extLst>
              <a:ext uri="{FF2B5EF4-FFF2-40B4-BE49-F238E27FC236}">
                <a16:creationId xmlns:a16="http://schemas.microsoft.com/office/drawing/2014/main" id="{E9D3B83C-8D75-42F7-A905-1B3FBE41A2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390704"/>
              </p:ext>
            </p:extLst>
          </p:nvPr>
        </p:nvGraphicFramePr>
        <p:xfrm>
          <a:off x="3341793" y="1467975"/>
          <a:ext cx="8514272" cy="39822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14272">
                  <a:extLst>
                    <a:ext uri="{9D8B030D-6E8A-4147-A177-3AD203B41FA5}">
                      <a16:colId xmlns:a16="http://schemas.microsoft.com/office/drawing/2014/main" val="3037044111"/>
                    </a:ext>
                  </a:extLst>
                </a:gridCol>
              </a:tblGrid>
              <a:tr h="496761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2400" dirty="0">
                          <a:solidFill>
                            <a:schemeClr val="accent1"/>
                          </a:solidFill>
                          <a:effectLst/>
                        </a:rPr>
                        <a:t>Formación complementaria</a:t>
                      </a:r>
                      <a:endParaRPr lang="es-CO" sz="1200" dirty="0">
                        <a:solidFill>
                          <a:schemeClr val="accent1"/>
                        </a:solidFill>
                        <a:effectLst/>
                      </a:endParaRPr>
                    </a:p>
                    <a:p>
                      <a:pPr marL="171450" indent="-1714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O" sz="500" dirty="0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s-CO" sz="10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3199199"/>
                  </a:ext>
                </a:extLst>
              </a:tr>
              <a:tr h="2842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Academy Graduate - 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Academy Cloud Foundations,</a:t>
                      </a:r>
                      <a:r>
                        <a:rPr lang="es-CO" sz="1400" b="0" dirty="0">
                          <a:solidFill>
                            <a:schemeClr val="tx1"/>
                          </a:solidFill>
                          <a:effectLst/>
                        </a:rPr>
                        <a:t> 2022                     </a:t>
                      </a:r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https://www.credly.com/go/p3Uwht36</a:t>
                      </a:r>
                      <a:endParaRPr lang="en-US" sz="1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s-CO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535" marR="895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8993783"/>
                  </a:ext>
                </a:extLst>
              </a:tr>
              <a:tr h="363929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Associate Cloud Engineer Path - 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Cloud Academy, 2022</a:t>
                      </a:r>
                      <a:r>
                        <a:rPr lang="es-CO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https://www.cloudskillsboost.google/public_profiles/c7e7936c-3e37-4bad-b822-74d40c49d0db</a:t>
                      </a:r>
                      <a:endParaRPr lang="en-US" sz="1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s-CO" sz="1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535" marR="895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320936"/>
                  </a:ext>
                </a:extLst>
              </a:tr>
              <a:tr h="363929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Fundamentos De Programación Con Énfasis En Cloud Computing – </a:t>
                      </a:r>
                      <a:r>
                        <a:rPr lang="es-CO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Academy y Misión Tic 2022</a:t>
                      </a:r>
                    </a:p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s-CO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535" marR="895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977986"/>
                  </a:ext>
                </a:extLst>
              </a:tr>
              <a:tr h="363929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Cloud Computing Foundations – 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Academy, 2022</a:t>
                      </a:r>
                      <a:endParaRPr lang="es-CO" sz="1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535" marR="895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507024"/>
                  </a:ext>
                </a:extLst>
              </a:tr>
              <a:tr h="363929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E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Aplicación de cloud: retos y oportunidades de mejora para las empresas de software gestionando la computación en la nube – </a:t>
                      </a:r>
                      <a:r>
                        <a:rPr lang="es-ES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Fedesoft</a:t>
                      </a:r>
                      <a:r>
                        <a:rPr lang="es-E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2023</a:t>
                      </a:r>
                    </a:p>
                    <a:p>
                      <a:pPr marL="0" indent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s-ES" sz="1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E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Desarrollo De Aplicaciones Web En Angular, Para El Nivel </a:t>
                      </a:r>
                      <a:r>
                        <a:rPr lang="es-ES" sz="14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Frontend</a:t>
                      </a:r>
                      <a:r>
                        <a:rPr lang="es-E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Universidad EAFIT,  2023 </a:t>
                      </a:r>
                      <a:endParaRPr lang="es-CO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endParaRPr lang="es-CO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Microsoft Scrum Foundations – </a:t>
                      </a:r>
                      <a:r>
                        <a:rPr lang="es-CO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Intelligent</a:t>
                      </a:r>
                      <a:r>
                        <a:rPr lang="es-CO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Training - </a:t>
                      </a:r>
                      <a:r>
                        <a:rPr lang="es-CO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MinTic</a:t>
                      </a:r>
                      <a:r>
                        <a:rPr lang="es-CO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, 2023</a:t>
                      </a:r>
                    </a:p>
                  </a:txBody>
                  <a:tcPr marL="89535" marR="895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9362892"/>
                  </a:ext>
                </a:extLst>
              </a:tr>
            </a:tbl>
          </a:graphicData>
        </a:graphic>
      </p:graphicFrame>
      <p:graphicFrame>
        <p:nvGraphicFramePr>
          <p:cNvPr id="33" name="Tabla 32">
            <a:extLst>
              <a:ext uri="{FF2B5EF4-FFF2-40B4-BE49-F238E27FC236}">
                <a16:creationId xmlns:a16="http://schemas.microsoft.com/office/drawing/2014/main" id="{6CCB9D7C-FCF5-46D5-9558-727A06D52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48587"/>
              </p:ext>
            </p:extLst>
          </p:nvPr>
        </p:nvGraphicFramePr>
        <p:xfrm>
          <a:off x="3390180" y="5540441"/>
          <a:ext cx="8617789" cy="1111441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617789">
                  <a:extLst>
                    <a:ext uri="{9D8B030D-6E8A-4147-A177-3AD203B41FA5}">
                      <a16:colId xmlns:a16="http://schemas.microsoft.com/office/drawing/2014/main" val="3037044111"/>
                    </a:ext>
                  </a:extLst>
                </a:gridCol>
              </a:tblGrid>
              <a:tr h="568612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2400" b="1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Experiencia profesional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CO" sz="1200" dirty="0">
                        <a:effectLst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500" dirty="0">
                          <a:effectLst/>
                        </a:rPr>
                        <a:t> </a:t>
                      </a:r>
                      <a:endParaRPr lang="es-CO" sz="10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199199"/>
                  </a:ext>
                </a:extLst>
              </a:tr>
              <a:tr h="3817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dirty="0">
                          <a:effectLst/>
                        </a:rPr>
                        <a:t>Universidad Popular del Cesar sede Valledupar,  </a:t>
                      </a:r>
                      <a:r>
                        <a:rPr lang="es-CO" sz="1400" kern="1200" dirty="0">
                          <a:effectLst/>
                        </a:rPr>
                        <a:t>marzo del 2013.</a:t>
                      </a:r>
                    </a:p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kern="1200" dirty="0">
                          <a:effectLst/>
                        </a:rPr>
                        <a:t>Rama judicial Seccional Cesar, SRPA Valledupar, Junio del 2009</a:t>
                      </a:r>
                      <a:endParaRPr lang="es-CO" sz="1800" b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9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5423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MODULO DE PATRONES DE DISEÑO DE SOFTWARE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DF346B22-7434-44E3-B260-3D5059097BFD}"/>
              </a:ext>
            </a:extLst>
          </p:cNvPr>
          <p:cNvSpPr/>
          <p:nvPr/>
        </p:nvSpPr>
        <p:spPr>
          <a:xfrm>
            <a:off x="526226" y="1731574"/>
            <a:ext cx="11335573" cy="52322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EA45D49-01C2-4B13-A749-CBF91D660077}"/>
              </a:ext>
            </a:extLst>
          </p:cNvPr>
          <p:cNvSpPr txBox="1"/>
          <p:nvPr/>
        </p:nvSpPr>
        <p:spPr>
          <a:xfrm>
            <a:off x="145496" y="3290554"/>
            <a:ext cx="3884445" cy="2277547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s-MX" dirty="0"/>
          </a:p>
          <a:p>
            <a:r>
              <a:rPr lang="es-MX" sz="1600" b="1" dirty="0"/>
              <a:t>Presentación del modulo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b="1" dirty="0"/>
              <a:t>Unidad 1. </a:t>
            </a:r>
            <a:r>
              <a:rPr lang="es-ES" sz="1600" dirty="0"/>
              <a:t>Fundamentos avanzados de diseño orientado a objetos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Unidad 2. </a:t>
            </a:r>
            <a:r>
              <a:rPr lang="es-ES" sz="1600" dirty="0"/>
              <a:t>Patrones creacionales y su integración con frameworks</a:t>
            </a:r>
            <a:endParaRPr lang="es-CO" sz="1600" dirty="0"/>
          </a:p>
          <a:p>
            <a:endParaRPr lang="es-CO" sz="120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74C6B15-8D8E-43BE-A789-9EE8F88F7AB0}"/>
              </a:ext>
            </a:extLst>
          </p:cNvPr>
          <p:cNvSpPr/>
          <p:nvPr/>
        </p:nvSpPr>
        <p:spPr>
          <a:xfrm>
            <a:off x="927785" y="2515902"/>
            <a:ext cx="23198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b="1" dirty="0"/>
              <a:t>Jornada 1</a:t>
            </a:r>
          </a:p>
          <a:p>
            <a:pPr algn="ctr"/>
            <a:r>
              <a:rPr lang="es-MX" dirty="0"/>
              <a:t>5 de junio al 7 de junio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24184A7-A3AD-4C8F-9569-B18FE2DF271D}"/>
              </a:ext>
            </a:extLst>
          </p:cNvPr>
          <p:cNvSpPr txBox="1"/>
          <p:nvPr/>
        </p:nvSpPr>
        <p:spPr>
          <a:xfrm>
            <a:off x="4153777" y="3290553"/>
            <a:ext cx="3884445" cy="2277547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s-MX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Unidad 3. </a:t>
            </a:r>
            <a:r>
              <a:rPr lang="es-ES" sz="1600" dirty="0"/>
              <a:t>Patrones estructurales aplicados a sistemas modulares</a:t>
            </a:r>
            <a:endParaRPr lang="es-CO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Unidad 4. </a:t>
            </a:r>
            <a:r>
              <a:rPr lang="es-ES" sz="1600" dirty="0"/>
              <a:t>Patrones de comportamiento y su aplicación en arquitecturas orientadas a eventos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1600" dirty="0"/>
          </a:p>
          <a:p>
            <a:endParaRPr lang="es-CO" sz="1200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A0E83AC1-0B66-4626-8C5A-1FEA5D245AED}"/>
              </a:ext>
            </a:extLst>
          </p:cNvPr>
          <p:cNvSpPr/>
          <p:nvPr/>
        </p:nvSpPr>
        <p:spPr>
          <a:xfrm>
            <a:off x="4685312" y="2538898"/>
            <a:ext cx="25539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b="1" dirty="0"/>
              <a:t>Jornada 2</a:t>
            </a:r>
          </a:p>
          <a:p>
            <a:pPr algn="ctr"/>
            <a:r>
              <a:rPr lang="es-MX" dirty="0"/>
              <a:t>12 de junio al 14 de junio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983A13F-44D6-4DE6-B52E-AFEB5C192357}"/>
              </a:ext>
            </a:extLst>
          </p:cNvPr>
          <p:cNvSpPr txBox="1"/>
          <p:nvPr/>
        </p:nvSpPr>
        <p:spPr>
          <a:xfrm>
            <a:off x="8162058" y="3280301"/>
            <a:ext cx="3884445" cy="2277547"/>
          </a:xfrm>
          <a:prstGeom prst="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s-MX" dirty="0"/>
          </a:p>
          <a:p>
            <a:endParaRPr lang="es-CO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Unidad 4. </a:t>
            </a:r>
            <a:r>
              <a:rPr lang="es-ES" sz="1600" dirty="0"/>
              <a:t>Patrones de comportamiento y su aplicación en arquitecturas orientadas a eventos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Unidad 5. </a:t>
            </a:r>
            <a:r>
              <a:rPr lang="es-ES" sz="1600" dirty="0"/>
              <a:t>Antipatrones y refactorización</a:t>
            </a:r>
            <a:endParaRPr lang="es-CO" sz="1600" dirty="0"/>
          </a:p>
          <a:p>
            <a:endParaRPr lang="es-ES" sz="1600" dirty="0"/>
          </a:p>
          <a:p>
            <a:endParaRPr lang="es-CO" sz="1200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08B6AB12-DE63-4CF0-AED8-C6A47EB35959}"/>
              </a:ext>
            </a:extLst>
          </p:cNvPr>
          <p:cNvSpPr/>
          <p:nvPr/>
        </p:nvSpPr>
        <p:spPr>
          <a:xfrm>
            <a:off x="8827327" y="2538898"/>
            <a:ext cx="25539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b="1" dirty="0"/>
              <a:t>Jornada 3</a:t>
            </a:r>
          </a:p>
          <a:p>
            <a:pPr algn="ctr"/>
            <a:r>
              <a:rPr lang="es-MX" dirty="0"/>
              <a:t>19 de junio al 21 de junio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7232C6B8-7F99-47A1-BF21-4B0DCCA961ED}"/>
              </a:ext>
            </a:extLst>
          </p:cNvPr>
          <p:cNvSpPr/>
          <p:nvPr/>
        </p:nvSpPr>
        <p:spPr>
          <a:xfrm>
            <a:off x="709721" y="5681164"/>
            <a:ext cx="2372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b="1" dirty="0"/>
              <a:t>[ Actividad evaluativa ]</a:t>
            </a:r>
            <a:endParaRPr lang="es-MX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BEA39945-F897-462E-B8EA-86DDAF77BA37}"/>
              </a:ext>
            </a:extLst>
          </p:cNvPr>
          <p:cNvSpPr/>
          <p:nvPr/>
        </p:nvSpPr>
        <p:spPr>
          <a:xfrm>
            <a:off x="4909840" y="5686644"/>
            <a:ext cx="2372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b="1" dirty="0"/>
              <a:t>[ Actividad evaluativa ]</a:t>
            </a:r>
            <a:endParaRPr lang="es-MX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96FF495B-2581-4FCE-8AE0-70A3CCD2272A}"/>
              </a:ext>
            </a:extLst>
          </p:cNvPr>
          <p:cNvSpPr/>
          <p:nvPr/>
        </p:nvSpPr>
        <p:spPr>
          <a:xfrm>
            <a:off x="8918120" y="5729675"/>
            <a:ext cx="2372317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s-MX" b="1" dirty="0"/>
              <a:t>[ Actividad evaluativa ]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3827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MODULO DE PATRONES DE DISEÑO DE SOFTWARE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DF346B22-7434-44E3-B260-3D5059097BFD}"/>
              </a:ext>
            </a:extLst>
          </p:cNvPr>
          <p:cNvSpPr/>
          <p:nvPr/>
        </p:nvSpPr>
        <p:spPr>
          <a:xfrm>
            <a:off x="526226" y="1731574"/>
            <a:ext cx="11335573" cy="52322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Bibliografía</a:t>
            </a:r>
          </a:p>
        </p:txBody>
      </p:sp>
      <p:pic>
        <p:nvPicPr>
          <p:cNvPr id="1026" name="Picture 2" descr="Amazon.com: Design Patterns: Elements of Reusable Object-Oriented Software:  8601419047741: Erich Gamma, Richard Helm, Ralph Johnson, John Vlissides, ...">
            <a:extLst>
              <a:ext uri="{FF2B5EF4-FFF2-40B4-BE49-F238E27FC236}">
                <a16:creationId xmlns:a16="http://schemas.microsoft.com/office/drawing/2014/main" id="{950AD6F7-0C04-4D04-AEB8-32A8238E9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1" y="2558220"/>
            <a:ext cx="3055937" cy="384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63EBE196-F0CA-4CD8-A17D-C59928A6A6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1641" y="2669719"/>
            <a:ext cx="2549880" cy="3621393"/>
          </a:xfrm>
          <a:prstGeom prst="rect">
            <a:avLst/>
          </a:prstGeom>
        </p:spPr>
      </p:pic>
      <p:pic>
        <p:nvPicPr>
          <p:cNvPr id="1028" name="Picture 4" descr="Introducción a los Patrones de Diseño: Un Enfoque Práctico">
            <a:extLst>
              <a:ext uri="{FF2B5EF4-FFF2-40B4-BE49-F238E27FC236}">
                <a16:creationId xmlns:a16="http://schemas.microsoft.com/office/drawing/2014/main" id="{657B7D8A-6B49-4C64-8D92-25344BCEA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012" y="2765915"/>
            <a:ext cx="27813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C59445F-6148-45A2-B449-2C893AADF5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8312" y="2558218"/>
            <a:ext cx="2723487" cy="384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752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880669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5041</TotalTime>
  <Words>350</Words>
  <Application>Microsoft Office PowerPoint</Application>
  <PresentationFormat>Panorámica</PresentationFormat>
  <Paragraphs>58</Paragraphs>
  <Slides>5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Tahoma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Tomas Eduardo Quiroz Lpez</dc:creator>
  <cp:lastModifiedBy>Técnico Sistemas Centro Servicios Sistema Penal Adolescentes - Cesar - Valledupar</cp:lastModifiedBy>
  <cp:revision>333</cp:revision>
  <dcterms:created xsi:type="dcterms:W3CDTF">2020-04-21T17:48:51Z</dcterms:created>
  <dcterms:modified xsi:type="dcterms:W3CDTF">2025-05-24T13:47:22Z</dcterms:modified>
</cp:coreProperties>
</file>